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rmorant Garamond Bold Italics" panose="020B0604020202020204" charset="0"/>
      <p:regular r:id="rId10"/>
    </p:embeddedFont>
    <p:embeddedFont>
      <p:font typeface="Cormorant Garamond Italics" panose="020B0604020202020204" charset="0"/>
      <p:regular r:id="rId11"/>
    </p:embeddedFont>
    <p:embeddedFont>
      <p:font typeface="Open Sans" panose="020B0606030504020204" pitchFamily="34" charset="0"/>
      <p:regular r:id="rId12"/>
    </p:embeddedFont>
    <p:embeddedFont>
      <p:font typeface="Open Sans Bold Italics" panose="020B0604020202020204" charset="0"/>
      <p:regular r:id="rId13"/>
    </p:embeddedFont>
    <p:embeddedFont>
      <p:font typeface="Open Sans Extra Bold" panose="020B0604020202020204" charset="0"/>
      <p:regular r:id="rId14"/>
    </p:embeddedFont>
    <p:embeddedFont>
      <p:font typeface="Open Sans Italics" panose="020B0604020202020204" charset="0"/>
      <p:regular r:id="rId15"/>
    </p:embeddedFont>
    <p:embeddedFont>
      <p:font typeface="Open Sans Light Italics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  <p:embeddedFont>
      <p:font typeface="Poppins Italics" panose="020B0604020202020204" charset="0"/>
      <p:regular r:id="rId19"/>
    </p:embeddedFont>
    <p:embeddedFont>
      <p:font typeface="Rundeck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5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6.png"/><Relationship Id="rId5" Type="http://schemas.openxmlformats.org/officeDocument/2006/relationships/image" Target="../media/image16.jpeg"/><Relationship Id="rId10" Type="http://schemas.openxmlformats.org/officeDocument/2006/relationships/image" Target="../media/image25.sv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95" t="-29689" r="-1489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526897" y="934897"/>
            <a:ext cx="7971969" cy="3468716"/>
          </a:xfrm>
          <a:custGeom>
            <a:avLst/>
            <a:gdLst/>
            <a:ahLst/>
            <a:cxnLst/>
            <a:rect l="l" t="t" r="r" b="b"/>
            <a:pathLst>
              <a:path w="7971969" h="3468716">
                <a:moveTo>
                  <a:pt x="0" y="0"/>
                </a:moveTo>
                <a:lnTo>
                  <a:pt x="7971970" y="0"/>
                </a:lnTo>
                <a:lnTo>
                  <a:pt x="7971970" y="3468716"/>
                </a:lnTo>
                <a:lnTo>
                  <a:pt x="0" y="3468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434" t="-84938" r="-22356" b="-13863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2803295" y="4250856"/>
            <a:ext cx="12044505" cy="420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60"/>
              </a:lnSpc>
            </a:pPr>
            <a:r>
              <a:rPr lang="en-US" sz="13257">
                <a:solidFill>
                  <a:srgbClr val="FDFDFD"/>
                </a:solidFill>
                <a:latin typeface="Rundeck"/>
              </a:rPr>
              <a:t>EletroNet</a:t>
            </a:r>
          </a:p>
          <a:p>
            <a:pPr algn="ctr">
              <a:lnSpc>
                <a:spcPts val="11648"/>
              </a:lnSpc>
              <a:spcBef>
                <a:spcPct val="0"/>
              </a:spcBef>
            </a:pPr>
            <a:r>
              <a:rPr lang="en-US" sz="8320">
                <a:solidFill>
                  <a:srgbClr val="FDFDFD"/>
                </a:solidFill>
                <a:latin typeface="Cormorant Garamond Italics"/>
              </a:rPr>
              <a:t>Tecnology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39400" y="2473128"/>
            <a:ext cx="11709224" cy="6410185"/>
            <a:chOff x="0" y="0"/>
            <a:chExt cx="3083911" cy="1688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3911" cy="1688279"/>
            </a:xfrm>
            <a:custGeom>
              <a:avLst/>
              <a:gdLst/>
              <a:ahLst/>
              <a:cxnLst/>
              <a:rect l="l" t="t" r="r" b="b"/>
              <a:pathLst>
                <a:path w="3083911" h="1688279">
                  <a:moveTo>
                    <a:pt x="0" y="0"/>
                  </a:moveTo>
                  <a:lnTo>
                    <a:pt x="3083911" y="0"/>
                  </a:lnTo>
                  <a:lnTo>
                    <a:pt x="3083911" y="1688279"/>
                  </a:lnTo>
                  <a:lnTo>
                    <a:pt x="0" y="1688279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83911" cy="1726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15122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6175730" y="3468540"/>
            <a:ext cx="5748323" cy="200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5"/>
              </a:lnSpc>
            </a:pPr>
            <a:r>
              <a:rPr lang="en-US" sz="5854">
                <a:solidFill>
                  <a:srgbClr val="FDFDFD"/>
                </a:solidFill>
                <a:latin typeface="Rundeck"/>
              </a:rPr>
              <a:t>EletroNet</a:t>
            </a:r>
          </a:p>
          <a:p>
            <a:pPr marL="0" lvl="0" indent="0" algn="ctr">
              <a:lnSpc>
                <a:spcPts val="6516"/>
              </a:lnSpc>
              <a:spcBef>
                <a:spcPct val="0"/>
              </a:spcBef>
            </a:pPr>
            <a:r>
              <a:rPr lang="en-US" sz="4654">
                <a:solidFill>
                  <a:srgbClr val="FDFDFD"/>
                </a:solidFill>
                <a:latin typeface="Cormorant Garamond Italics"/>
              </a:rPr>
              <a:t>Tecnology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5718640"/>
            <a:ext cx="10494490" cy="165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</a:rPr>
              <a:t>Somos uma empresa que oferece uma plataforma de cadastro de produtos. Essa plataforma tem como principal objetivo otimizar e simplificar o registro e a organização de produtos, permitindo uma gestão mais eficiente e integrada dos dados de estoque.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599187" y="340628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634994">
            <a:off x="8746849" y="5403151"/>
            <a:ext cx="3026214" cy="854905"/>
          </a:xfrm>
          <a:custGeom>
            <a:avLst/>
            <a:gdLst/>
            <a:ahLst/>
            <a:cxnLst/>
            <a:rect l="l" t="t" r="r" b="b"/>
            <a:pathLst>
              <a:path w="3026214" h="854905">
                <a:moveTo>
                  <a:pt x="0" y="0"/>
                </a:moveTo>
                <a:lnTo>
                  <a:pt x="3026213" y="0"/>
                </a:lnTo>
                <a:lnTo>
                  <a:pt x="3026213" y="854905"/>
                </a:lnTo>
                <a:lnTo>
                  <a:pt x="0" y="85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69396" y="6004886"/>
            <a:ext cx="917179" cy="125070"/>
          </a:xfrm>
          <a:custGeom>
            <a:avLst/>
            <a:gdLst/>
            <a:ahLst/>
            <a:cxnLst/>
            <a:rect l="l" t="t" r="r" b="b"/>
            <a:pathLst>
              <a:path w="917179" h="125070">
                <a:moveTo>
                  <a:pt x="0" y="0"/>
                </a:moveTo>
                <a:lnTo>
                  <a:pt x="917179" y="0"/>
                </a:lnTo>
                <a:lnTo>
                  <a:pt x="917179" y="125070"/>
                </a:lnTo>
                <a:lnTo>
                  <a:pt x="0" y="125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69396" y="7048418"/>
            <a:ext cx="917179" cy="125070"/>
          </a:xfrm>
          <a:custGeom>
            <a:avLst/>
            <a:gdLst/>
            <a:ahLst/>
            <a:cxnLst/>
            <a:rect l="l" t="t" r="r" b="b"/>
            <a:pathLst>
              <a:path w="917179" h="125070">
                <a:moveTo>
                  <a:pt x="0" y="0"/>
                </a:moveTo>
                <a:lnTo>
                  <a:pt x="917179" y="0"/>
                </a:lnTo>
                <a:lnTo>
                  <a:pt x="917179" y="125070"/>
                </a:lnTo>
                <a:lnTo>
                  <a:pt x="0" y="125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196216" y="8087888"/>
            <a:ext cx="917179" cy="125070"/>
          </a:xfrm>
          <a:custGeom>
            <a:avLst/>
            <a:gdLst/>
            <a:ahLst/>
            <a:cxnLst/>
            <a:rect l="l" t="t" r="r" b="b"/>
            <a:pathLst>
              <a:path w="917179" h="125070">
                <a:moveTo>
                  <a:pt x="0" y="0"/>
                </a:moveTo>
                <a:lnTo>
                  <a:pt x="917180" y="0"/>
                </a:lnTo>
                <a:lnTo>
                  <a:pt x="917180" y="125070"/>
                </a:lnTo>
                <a:lnTo>
                  <a:pt x="0" y="125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196216" y="9195765"/>
            <a:ext cx="917179" cy="125070"/>
          </a:xfrm>
          <a:custGeom>
            <a:avLst/>
            <a:gdLst/>
            <a:ahLst/>
            <a:cxnLst/>
            <a:rect l="l" t="t" r="r" b="b"/>
            <a:pathLst>
              <a:path w="917179" h="125070">
                <a:moveTo>
                  <a:pt x="0" y="0"/>
                </a:moveTo>
                <a:lnTo>
                  <a:pt x="917180" y="0"/>
                </a:lnTo>
                <a:lnTo>
                  <a:pt x="917180" y="125070"/>
                </a:lnTo>
                <a:lnTo>
                  <a:pt x="0" y="125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3283841" y="820322"/>
            <a:ext cx="3216114" cy="7710963"/>
          </a:xfrm>
          <a:custGeom>
            <a:avLst/>
            <a:gdLst/>
            <a:ahLst/>
            <a:cxnLst/>
            <a:rect l="l" t="t" r="r" b="b"/>
            <a:pathLst>
              <a:path w="3216114" h="7710963">
                <a:moveTo>
                  <a:pt x="0" y="0"/>
                </a:moveTo>
                <a:lnTo>
                  <a:pt x="3216114" y="0"/>
                </a:lnTo>
                <a:lnTo>
                  <a:pt x="321611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3238170" y="1582309"/>
            <a:ext cx="676024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051D40"/>
                </a:solidFill>
                <a:latin typeface="Open Sans Extra Bold"/>
              </a:rPr>
              <a:t>Estruturando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2161" y="3226286"/>
            <a:ext cx="2641997" cy="73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5"/>
              </a:lnSpc>
              <a:spcBef>
                <a:spcPct val="0"/>
              </a:spcBef>
            </a:pPr>
            <a:r>
              <a:rPr lang="en-US" sz="4353" spc="-87">
                <a:solidFill>
                  <a:srgbClr val="051D40"/>
                </a:solidFill>
                <a:latin typeface="Cormorant Garamond Bold Italics"/>
              </a:rPr>
              <a:t>Prototipagem: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8946" y="4406563"/>
            <a:ext cx="67556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Italics"/>
              </a:rPr>
              <a:t>Como pensamos em fazer o projeto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2161" y="5782979"/>
            <a:ext cx="5239172" cy="411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34163"/>
                </a:solidFill>
                <a:latin typeface="Open Sans Light Italics"/>
              </a:rPr>
              <a:t>Definição da logo;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134163"/>
              </a:solidFill>
              <a:latin typeface="Open Sans Light Italics"/>
            </a:endParaR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34163"/>
                </a:solidFill>
                <a:latin typeface="Open Sans Light Italics"/>
              </a:rPr>
              <a:t>Seleção da paleta de cores;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134163"/>
              </a:solidFill>
              <a:latin typeface="Open Sans Light Italics"/>
            </a:endParaR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34163"/>
                </a:solidFill>
                <a:latin typeface="Open Sans Light Italics"/>
              </a:rPr>
              <a:t>Layout do site;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134163"/>
              </a:solidFill>
              <a:latin typeface="Open Sans Light Italics"/>
            </a:endParaR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34163"/>
                </a:solidFill>
                <a:latin typeface="Open Sans Light Italics"/>
              </a:rPr>
              <a:t>Funcionalidades;</a:t>
            </a:r>
          </a:p>
          <a:p>
            <a:pPr algn="just">
              <a:lnSpc>
                <a:spcPts val="3779"/>
              </a:lnSpc>
            </a:pPr>
            <a:endParaRPr lang="en-US" sz="2999">
              <a:solidFill>
                <a:srgbClr val="134163"/>
              </a:solidFill>
              <a:latin typeface="Open Sans Light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399437"/>
            <a:ext cx="6033363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u="sng">
                <a:solidFill>
                  <a:srgbClr val="FDFDFD"/>
                </a:solidFill>
                <a:latin typeface="Open Sans Extra Bold"/>
              </a:rPr>
              <a:t>Divisão das Tarefas</a:t>
            </a:r>
          </a:p>
        </p:txBody>
      </p:sp>
      <p:sp>
        <p:nvSpPr>
          <p:cNvPr id="9" name="Freeform 9"/>
          <p:cNvSpPr/>
          <p:nvPr/>
        </p:nvSpPr>
        <p:spPr>
          <a:xfrm>
            <a:off x="7944228" y="33442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8089286" y="5897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8683067" y="201753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8828125" y="228773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28125" y="3841818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958736" y="412231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03</a:t>
            </a:r>
          </a:p>
        </p:txBody>
      </p:sp>
      <p:sp>
        <p:nvSpPr>
          <p:cNvPr id="15" name="Freeform 15"/>
          <p:cNvSpPr/>
          <p:nvPr/>
        </p:nvSpPr>
        <p:spPr>
          <a:xfrm>
            <a:off x="8828125" y="575809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8912690" y="603130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368659" y="1204612"/>
            <a:ext cx="373607" cy="37360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03853" y="2729661"/>
            <a:ext cx="373607" cy="3736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82748" y="4367142"/>
            <a:ext cx="373607" cy="3736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27"/>
          <p:cNvGrpSpPr/>
          <p:nvPr/>
        </p:nvGrpSpPr>
        <p:grpSpPr>
          <a:xfrm>
            <a:off x="7570620" y="8241764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8261055" y="771644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1" name="TextBox 31"/>
          <p:cNvSpPr txBox="1"/>
          <p:nvPr/>
        </p:nvSpPr>
        <p:spPr>
          <a:xfrm>
            <a:off x="8406113" y="796132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32338" y="5874273"/>
            <a:ext cx="3816487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34163"/>
                </a:solidFill>
                <a:latin typeface="Open Sans Bold Italics"/>
              </a:rPr>
              <a:t>Roger</a:t>
            </a:r>
            <a:r>
              <a:rPr lang="en-US" sz="2200">
                <a:solidFill>
                  <a:srgbClr val="134163"/>
                </a:solidFill>
                <a:latin typeface="Open Sans"/>
              </a:rPr>
              <a:t>: BackEnd da página inicial; Descrição Técnica do projeto, Protótipo no figma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46830" y="7820523"/>
            <a:ext cx="446651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34163"/>
                </a:solidFill>
                <a:latin typeface="Open Sans Bold Italics"/>
              </a:rPr>
              <a:t>Victor</a:t>
            </a:r>
            <a:r>
              <a:rPr lang="en-US" sz="2200">
                <a:solidFill>
                  <a:srgbClr val="134163"/>
                </a:solidFill>
                <a:latin typeface="Open Sans"/>
              </a:rPr>
              <a:t>: Mapa mental do projeto; Documentação descritiva; Auxilio nas etapas do projeto.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95256" y="3864348"/>
            <a:ext cx="3991496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34163"/>
                </a:solidFill>
                <a:latin typeface="Open Sans Bold Italics"/>
              </a:rPr>
              <a:t>João Vitor</a:t>
            </a:r>
            <a:r>
              <a:rPr lang="en-US" sz="2200">
                <a:solidFill>
                  <a:srgbClr val="134163"/>
                </a:solidFill>
                <a:latin typeface="Open Sans"/>
              </a:rPr>
              <a:t>: Section de imagens da página inicial, comentários no BackEnd; Auxilio nas etapas do projeto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95256" y="1979433"/>
            <a:ext cx="3816487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34163"/>
                </a:solidFill>
                <a:latin typeface="Open Sans Bold Italics"/>
              </a:rPr>
              <a:t>João Paulo:</a:t>
            </a:r>
            <a:r>
              <a:rPr lang="en-US" sz="2200">
                <a:solidFill>
                  <a:srgbClr val="134163"/>
                </a:solidFill>
                <a:latin typeface="Open Sans"/>
              </a:rPr>
              <a:t> Tela de cadastro de produtos; BackEnd da página principal; Header e Footer das páginas.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87558" y="424425"/>
            <a:ext cx="4336252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134163"/>
                </a:solidFill>
                <a:latin typeface="Open Sans Bold Italics"/>
              </a:rPr>
              <a:t>Giovanna</a:t>
            </a:r>
            <a:r>
              <a:rPr lang="en-US" sz="2200">
                <a:solidFill>
                  <a:srgbClr val="134163"/>
                </a:solidFill>
                <a:latin typeface="Open Sans"/>
              </a:rPr>
              <a:t>: Carrossel na pagina principal; Apresentação no PowerPoint; Manual do Usuário.</a:t>
            </a:r>
          </a:p>
        </p:txBody>
      </p:sp>
      <p:sp>
        <p:nvSpPr>
          <p:cNvPr id="37" name="Freeform 37"/>
          <p:cNvSpPr/>
          <p:nvPr/>
        </p:nvSpPr>
        <p:spPr>
          <a:xfrm>
            <a:off x="780633" y="5360830"/>
            <a:ext cx="6281430" cy="2106944"/>
          </a:xfrm>
          <a:custGeom>
            <a:avLst/>
            <a:gdLst/>
            <a:ahLst/>
            <a:cxnLst/>
            <a:rect l="l" t="t" r="r" b="b"/>
            <a:pathLst>
              <a:path w="6281430" h="2106944">
                <a:moveTo>
                  <a:pt x="0" y="0"/>
                </a:moveTo>
                <a:lnTo>
                  <a:pt x="6281430" y="0"/>
                </a:lnTo>
                <a:lnTo>
                  <a:pt x="6281430" y="2106944"/>
                </a:lnTo>
                <a:lnTo>
                  <a:pt x="0" y="210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64" b="-46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8" name="Group 38"/>
          <p:cNvGrpSpPr/>
          <p:nvPr/>
        </p:nvGrpSpPr>
        <p:grpSpPr>
          <a:xfrm>
            <a:off x="8190657" y="6414302"/>
            <a:ext cx="373607" cy="373607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203350" y="4112790"/>
            <a:ext cx="3435995" cy="73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DFDFD"/>
                </a:solidFill>
                <a:latin typeface="Cormorant Garamond Italics"/>
              </a:rPr>
              <a:t>utilizando o trello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100000">
              <a:srgbClr val="01407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8491" y="3921864"/>
            <a:ext cx="14586028" cy="5088907"/>
            <a:chOff x="0" y="0"/>
            <a:chExt cx="3841588" cy="1340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58632" y="4338743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213903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11056196" y="4236241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3726313" y="659206"/>
            <a:ext cx="9970383" cy="107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7"/>
              </a:lnSpc>
              <a:spcBef>
                <a:spcPct val="0"/>
              </a:spcBef>
            </a:pPr>
            <a:r>
              <a:rPr lang="en-US" sz="6305" u="sng">
                <a:solidFill>
                  <a:srgbClr val="FDFDFD"/>
                </a:solidFill>
                <a:latin typeface="Open Sans Extra Bold"/>
              </a:rPr>
              <a:t>Ferramentas utilizadas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26313" y="2554725"/>
            <a:ext cx="9913189" cy="88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8"/>
              </a:lnSpc>
            </a:pPr>
            <a:r>
              <a:rPr lang="en-US" sz="2513" spc="-50">
                <a:solidFill>
                  <a:srgbClr val="FDFDFD"/>
                </a:solidFill>
                <a:latin typeface="Poppins"/>
              </a:rPr>
              <a:t>Ao decorrer do semestre apredemos sobre algumas ferramentas, então colocamos em prática isso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9219" y="6409167"/>
            <a:ext cx="4161784" cy="172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051D40"/>
                </a:solidFill>
                <a:latin typeface="Poppins"/>
              </a:rPr>
              <a:t>Inicialmente escolhemos as cores que iriamos utilizar; a logo; como o site iria funcionar; e principalmente os recursos oferecidos.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8946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</a:rPr>
              <a:t>Estruturação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30613" y="6409167"/>
            <a:ext cx="4161784" cy="103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051D40"/>
                </a:solidFill>
                <a:latin typeface="Poppins"/>
              </a:rPr>
              <a:t>Em FrontEnd utilizamos o HTML, CSS e JAVASCRIPT, estruturando o visual do site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37260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</a:rPr>
              <a:t>FrontEnd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01504" y="6409167"/>
            <a:ext cx="4161784" cy="103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>
                <a:solidFill>
                  <a:srgbClr val="051D40"/>
                </a:solidFill>
                <a:latin typeface="Poppins"/>
              </a:rPr>
              <a:t>Em BackEnd utilizamos a base de dados JSON, e os recursos de React.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5258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/>
              </a:rPr>
              <a:t>BackEnd</a:t>
            </a:r>
          </a:p>
        </p:txBody>
      </p:sp>
      <p:sp>
        <p:nvSpPr>
          <p:cNvPr id="20" name="Freeform 20"/>
          <p:cNvSpPr/>
          <p:nvPr/>
        </p:nvSpPr>
        <p:spPr>
          <a:xfrm>
            <a:off x="7956978" y="4428728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3109240" y="4428728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100000">
              <a:srgbClr val="01407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12213997" y="2518059"/>
            <a:ext cx="5841799" cy="5927243"/>
            <a:chOff x="0" y="0"/>
            <a:chExt cx="1554321" cy="1577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577055"/>
            </a:xfrm>
            <a:custGeom>
              <a:avLst/>
              <a:gdLst/>
              <a:ahLst/>
              <a:cxnLst/>
              <a:rect l="l" t="t" r="r" b="b"/>
              <a:pathLst>
                <a:path w="1554321" h="157705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518743"/>
                  </a:lnTo>
                  <a:cubicBezTo>
                    <a:pt x="1554321" y="1534208"/>
                    <a:pt x="1548177" y="1549040"/>
                    <a:pt x="1537241" y="1559975"/>
                  </a:cubicBezTo>
                  <a:cubicBezTo>
                    <a:pt x="1526306" y="1570911"/>
                    <a:pt x="1511474" y="1577055"/>
                    <a:pt x="1496009" y="1577055"/>
                  </a:cubicBezTo>
                  <a:lnTo>
                    <a:pt x="58312" y="1577055"/>
                  </a:lnTo>
                  <a:cubicBezTo>
                    <a:pt x="42846" y="1577055"/>
                    <a:pt x="28015" y="1570911"/>
                    <a:pt x="17079" y="1559975"/>
                  </a:cubicBezTo>
                  <a:cubicBezTo>
                    <a:pt x="6144" y="1549040"/>
                    <a:pt x="0" y="1534208"/>
                    <a:pt x="0" y="1518743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61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2518059"/>
            <a:ext cx="5841799" cy="5927243"/>
            <a:chOff x="0" y="0"/>
            <a:chExt cx="1554321" cy="15770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577055"/>
            </a:xfrm>
            <a:custGeom>
              <a:avLst/>
              <a:gdLst/>
              <a:ahLst/>
              <a:cxnLst/>
              <a:rect l="l" t="t" r="r" b="b"/>
              <a:pathLst>
                <a:path w="1554321" h="157705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518743"/>
                  </a:lnTo>
                  <a:cubicBezTo>
                    <a:pt x="1554321" y="1534208"/>
                    <a:pt x="1548177" y="1549040"/>
                    <a:pt x="1537241" y="1559975"/>
                  </a:cubicBezTo>
                  <a:cubicBezTo>
                    <a:pt x="1526306" y="1570911"/>
                    <a:pt x="1511474" y="1577055"/>
                    <a:pt x="1496009" y="1577055"/>
                  </a:cubicBezTo>
                  <a:lnTo>
                    <a:pt x="58312" y="1577055"/>
                  </a:lnTo>
                  <a:cubicBezTo>
                    <a:pt x="42846" y="1577055"/>
                    <a:pt x="28015" y="1570911"/>
                    <a:pt x="17079" y="1559975"/>
                  </a:cubicBezTo>
                  <a:cubicBezTo>
                    <a:pt x="6144" y="1549040"/>
                    <a:pt x="0" y="1534208"/>
                    <a:pt x="0" y="1518743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61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2204" y="2518059"/>
            <a:ext cx="5841799" cy="5927243"/>
            <a:chOff x="0" y="0"/>
            <a:chExt cx="1554321" cy="15770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577055"/>
            </a:xfrm>
            <a:custGeom>
              <a:avLst/>
              <a:gdLst/>
              <a:ahLst/>
              <a:cxnLst/>
              <a:rect l="l" t="t" r="r" b="b"/>
              <a:pathLst>
                <a:path w="1554321" h="157705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518743"/>
                  </a:lnTo>
                  <a:cubicBezTo>
                    <a:pt x="1554321" y="1534208"/>
                    <a:pt x="1548177" y="1549040"/>
                    <a:pt x="1537241" y="1559975"/>
                  </a:cubicBezTo>
                  <a:cubicBezTo>
                    <a:pt x="1526306" y="1570911"/>
                    <a:pt x="1511474" y="1577055"/>
                    <a:pt x="1496009" y="1577055"/>
                  </a:cubicBezTo>
                  <a:lnTo>
                    <a:pt x="58312" y="1577055"/>
                  </a:lnTo>
                  <a:cubicBezTo>
                    <a:pt x="42846" y="1577055"/>
                    <a:pt x="28015" y="1570911"/>
                    <a:pt x="17079" y="1559975"/>
                  </a:cubicBezTo>
                  <a:cubicBezTo>
                    <a:pt x="6144" y="1549040"/>
                    <a:pt x="0" y="1534208"/>
                    <a:pt x="0" y="1518743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61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58655" y="2676036"/>
            <a:ext cx="5570690" cy="3903724"/>
            <a:chOff x="0" y="0"/>
            <a:chExt cx="11289030" cy="79109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7760" cy="7910916"/>
            </a:xfrm>
            <a:custGeom>
              <a:avLst/>
              <a:gdLst/>
              <a:ahLst/>
              <a:cxnLst/>
              <a:rect l="l" t="t" r="r" b="b"/>
              <a:pathLst>
                <a:path w="11287760" h="7910916">
                  <a:moveTo>
                    <a:pt x="0" y="7255893"/>
                  </a:moveTo>
                  <a:lnTo>
                    <a:pt x="0" y="655024"/>
                  </a:lnTo>
                  <a:cubicBezTo>
                    <a:pt x="0" y="29270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92704"/>
                    <a:pt x="11287760" y="655024"/>
                  </a:cubicBezTo>
                  <a:lnTo>
                    <a:pt x="11287760" y="7254310"/>
                  </a:lnTo>
                  <a:cubicBezTo>
                    <a:pt x="11287760" y="7616630"/>
                    <a:pt x="11052810" y="7909334"/>
                    <a:pt x="10761980" y="7909334"/>
                  </a:cubicBezTo>
                  <a:lnTo>
                    <a:pt x="525780" y="7909334"/>
                  </a:lnTo>
                  <a:cubicBezTo>
                    <a:pt x="236220" y="7910916"/>
                    <a:pt x="0" y="7618213"/>
                    <a:pt x="0" y="7255893"/>
                  </a:cubicBezTo>
                  <a:close/>
                </a:path>
              </a:pathLst>
            </a:custGeom>
            <a:blipFill>
              <a:blip r:embed="rId3"/>
              <a:stretch>
                <a:fillRect t="-1329" b="-132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40027" y="2676036"/>
            <a:ext cx="5570690" cy="3903724"/>
            <a:chOff x="0" y="0"/>
            <a:chExt cx="11289030" cy="79109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87760" cy="7910916"/>
            </a:xfrm>
            <a:custGeom>
              <a:avLst/>
              <a:gdLst/>
              <a:ahLst/>
              <a:cxnLst/>
              <a:rect l="l" t="t" r="r" b="b"/>
              <a:pathLst>
                <a:path w="11287760" h="7910916">
                  <a:moveTo>
                    <a:pt x="0" y="7255893"/>
                  </a:moveTo>
                  <a:lnTo>
                    <a:pt x="0" y="655024"/>
                  </a:lnTo>
                  <a:cubicBezTo>
                    <a:pt x="0" y="29270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92704"/>
                    <a:pt x="11287760" y="655024"/>
                  </a:cubicBezTo>
                  <a:lnTo>
                    <a:pt x="11287760" y="7254310"/>
                  </a:lnTo>
                  <a:cubicBezTo>
                    <a:pt x="11287760" y="7616630"/>
                    <a:pt x="11052810" y="7909334"/>
                    <a:pt x="10761980" y="7909334"/>
                  </a:cubicBezTo>
                  <a:lnTo>
                    <a:pt x="525780" y="7909334"/>
                  </a:lnTo>
                  <a:cubicBezTo>
                    <a:pt x="236220" y="7910916"/>
                    <a:pt x="0" y="7618213"/>
                    <a:pt x="0" y="7255893"/>
                  </a:cubicBezTo>
                  <a:close/>
                </a:path>
              </a:pathLst>
            </a:custGeom>
            <a:blipFill>
              <a:blip r:embed="rId4"/>
              <a:stretch>
                <a:fillRect t="-421" b="-42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/>
          <p:nvPr/>
        </p:nvGrpSpPr>
        <p:grpSpPr>
          <a:xfrm>
            <a:off x="367759" y="2676036"/>
            <a:ext cx="5570690" cy="3903724"/>
            <a:chOff x="0" y="0"/>
            <a:chExt cx="11289030" cy="79109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7910916"/>
            </a:xfrm>
            <a:custGeom>
              <a:avLst/>
              <a:gdLst/>
              <a:ahLst/>
              <a:cxnLst/>
              <a:rect l="l" t="t" r="r" b="b"/>
              <a:pathLst>
                <a:path w="11287760" h="7910916">
                  <a:moveTo>
                    <a:pt x="0" y="7255893"/>
                  </a:moveTo>
                  <a:lnTo>
                    <a:pt x="0" y="655024"/>
                  </a:lnTo>
                  <a:cubicBezTo>
                    <a:pt x="0" y="29270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92704"/>
                    <a:pt x="11287760" y="655024"/>
                  </a:cubicBezTo>
                  <a:lnTo>
                    <a:pt x="11287760" y="7254310"/>
                  </a:lnTo>
                  <a:cubicBezTo>
                    <a:pt x="11287760" y="7616630"/>
                    <a:pt x="11052810" y="7909334"/>
                    <a:pt x="10761980" y="7909334"/>
                  </a:cubicBezTo>
                  <a:lnTo>
                    <a:pt x="525780" y="7909334"/>
                  </a:lnTo>
                  <a:cubicBezTo>
                    <a:pt x="236220" y="7910916"/>
                    <a:pt x="0" y="7618213"/>
                    <a:pt x="0" y="7255893"/>
                  </a:cubicBezTo>
                  <a:close/>
                </a:path>
              </a:pathLst>
            </a:custGeom>
            <a:blipFill>
              <a:blip r:embed="rId6"/>
              <a:stretch>
                <a:fillRect t="-10600" b="-106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298777" y="1313843"/>
            <a:ext cx="7453950" cy="93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1"/>
              </a:lnSpc>
              <a:spcBef>
                <a:spcPct val="0"/>
              </a:spcBef>
            </a:pPr>
            <a:r>
              <a:rPr lang="en-US" sz="5508" u="sng">
                <a:solidFill>
                  <a:srgbClr val="FDFDFD"/>
                </a:solidFill>
                <a:latin typeface="Open Sans Extra Bold"/>
              </a:rPr>
              <a:t>Acesse Nosso Site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1020" y="7116897"/>
            <a:ext cx="5297877" cy="103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5"/>
              </a:lnSpc>
              <a:spcBef>
                <a:spcPct val="0"/>
              </a:spcBef>
            </a:pPr>
            <a:r>
              <a:rPr lang="en-US" sz="1932" spc="-38">
                <a:solidFill>
                  <a:srgbClr val="051D40"/>
                </a:solidFill>
                <a:latin typeface="Poppins"/>
              </a:rPr>
              <a:t>Na teloa de cadastro você pode adidonar as informações do produto que deseja cadastrar, e anexar uma imagem dele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14400" y="6659120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Página Inicial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87049" y="6659120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Página Principal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96193" y="6658289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</a:rPr>
              <a:t>Tela de Cadastro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1010" y="7116897"/>
            <a:ext cx="5297877" cy="69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5"/>
              </a:lnSpc>
              <a:spcBef>
                <a:spcPct val="0"/>
              </a:spcBef>
            </a:pPr>
            <a:r>
              <a:rPr lang="en-US" sz="1932" spc="-38">
                <a:solidFill>
                  <a:srgbClr val="051D40"/>
                </a:solidFill>
                <a:latin typeface="Poppins"/>
              </a:rPr>
              <a:t>Na página inicial, apresentamos um pouco da empresa e de como funciona o sistema.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95061" y="7116897"/>
            <a:ext cx="5297877" cy="69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5"/>
              </a:lnSpc>
              <a:spcBef>
                <a:spcPct val="0"/>
              </a:spcBef>
            </a:pPr>
            <a:r>
              <a:rPr lang="en-US" sz="1932" spc="-38">
                <a:solidFill>
                  <a:srgbClr val="051D40"/>
                </a:solidFill>
                <a:latin typeface="Poppins"/>
              </a:rPr>
              <a:t>Na página principal, temos os produtos cadastrados e algumas abas so sistema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10424" y="917238"/>
            <a:ext cx="7019697" cy="9369762"/>
            <a:chOff x="0" y="0"/>
            <a:chExt cx="660400" cy="993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37719" r="-3771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5400000">
            <a:off x="1599187" y="340628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518345" y="1582309"/>
            <a:ext cx="8881922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9"/>
              </a:lnSpc>
              <a:spcBef>
                <a:spcPct val="0"/>
              </a:spcBef>
            </a:pPr>
            <a:r>
              <a:rPr lang="en-US" sz="5699" u="sng">
                <a:solidFill>
                  <a:srgbClr val="051D40"/>
                </a:solidFill>
                <a:latin typeface="Open Sans Extra Bold"/>
              </a:rPr>
              <a:t>Público Alvo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2161" y="3226286"/>
            <a:ext cx="4951214" cy="73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5"/>
              </a:lnSpc>
              <a:spcBef>
                <a:spcPct val="0"/>
              </a:spcBef>
            </a:pPr>
            <a:r>
              <a:rPr lang="en-US" sz="4353" spc="-87">
                <a:solidFill>
                  <a:srgbClr val="051D40"/>
                </a:solidFill>
                <a:latin typeface="Cormorant Garamond Bold Italics"/>
              </a:rPr>
              <a:t>Quem queremos alcançar?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4656" y="4739413"/>
            <a:ext cx="6222922" cy="258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4"/>
              </a:lnSpc>
              <a:spcBef>
                <a:spcPct val="0"/>
              </a:spcBef>
            </a:pPr>
            <a:r>
              <a:rPr lang="en-US" sz="2932" spc="-58">
                <a:solidFill>
                  <a:srgbClr val="051D40"/>
                </a:solidFill>
                <a:latin typeface="Poppins"/>
              </a:rPr>
              <a:t>Nós queremos alcançar as empresas que trabalha com a alta demanda de produtos, e precisa de uma plataforma para agilizar nessas  horas....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OBRIGADO!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366514" y="-130547"/>
            <a:ext cx="3125460" cy="1827157"/>
          </a:xfrm>
          <a:custGeom>
            <a:avLst/>
            <a:gdLst/>
            <a:ahLst/>
            <a:cxnLst/>
            <a:rect l="l" t="t" r="r" b="b"/>
            <a:pathLst>
              <a:path w="3125460" h="1827157">
                <a:moveTo>
                  <a:pt x="0" y="0"/>
                </a:moveTo>
                <a:lnTo>
                  <a:pt x="3125460" y="0"/>
                </a:lnTo>
                <a:lnTo>
                  <a:pt x="3125460" y="1827156"/>
                </a:lnTo>
                <a:lnTo>
                  <a:pt x="0" y="182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25" t="-57424" r="-24827" b="-10164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2398912" y="1281893"/>
            <a:ext cx="5570690" cy="3133474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3844" b="-138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98912" y="4799741"/>
            <a:ext cx="5709843" cy="3574784"/>
            <a:chOff x="0" y="0"/>
            <a:chExt cx="11223227" cy="70265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21964" cy="7026571"/>
            </a:xfrm>
            <a:custGeom>
              <a:avLst/>
              <a:gdLst/>
              <a:ahLst/>
              <a:cxnLst/>
              <a:rect l="l" t="t" r="r" b="b"/>
              <a:pathLst>
                <a:path w="11221964" h="7026571">
                  <a:moveTo>
                    <a:pt x="0" y="6444771"/>
                  </a:moveTo>
                  <a:lnTo>
                    <a:pt x="0" y="581800"/>
                  </a:lnTo>
                  <a:cubicBezTo>
                    <a:pt x="0" y="259983"/>
                    <a:pt x="233580" y="0"/>
                    <a:pt x="522715" y="0"/>
                  </a:cubicBezTo>
                  <a:lnTo>
                    <a:pt x="10699249" y="0"/>
                  </a:lnTo>
                  <a:cubicBezTo>
                    <a:pt x="10988384" y="0"/>
                    <a:pt x="11221964" y="259983"/>
                    <a:pt x="11221964" y="581800"/>
                  </a:cubicBezTo>
                  <a:lnTo>
                    <a:pt x="11221964" y="6443366"/>
                  </a:lnTo>
                  <a:cubicBezTo>
                    <a:pt x="11221964" y="6765182"/>
                    <a:pt x="10988384" y="7025167"/>
                    <a:pt x="10699249" y="7025167"/>
                  </a:cubicBezTo>
                  <a:lnTo>
                    <a:pt x="522715" y="7025167"/>
                  </a:lnTo>
                  <a:cubicBezTo>
                    <a:pt x="234843" y="7026571"/>
                    <a:pt x="0" y="6766588"/>
                    <a:pt x="0" y="6444771"/>
                  </a:cubicBezTo>
                  <a:close/>
                </a:path>
              </a:pathLst>
            </a:custGeom>
            <a:blipFill>
              <a:blip r:embed="rId6"/>
              <a:stretch>
                <a:fillRect t="-17816" b="-1781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710195" y="6801162"/>
            <a:ext cx="451535" cy="451535"/>
          </a:xfrm>
          <a:custGeom>
            <a:avLst/>
            <a:gdLst/>
            <a:ahLst/>
            <a:cxnLst/>
            <a:rect l="l" t="t" r="r" b="b"/>
            <a:pathLst>
              <a:path w="451535" h="451535">
                <a:moveTo>
                  <a:pt x="0" y="0"/>
                </a:moveTo>
                <a:lnTo>
                  <a:pt x="451535" y="0"/>
                </a:lnTo>
                <a:lnTo>
                  <a:pt x="451535" y="451535"/>
                </a:lnTo>
                <a:lnTo>
                  <a:pt x="0" y="451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680917" y="6218140"/>
            <a:ext cx="510091" cy="510091"/>
          </a:xfrm>
          <a:custGeom>
            <a:avLst/>
            <a:gdLst/>
            <a:ahLst/>
            <a:cxnLst/>
            <a:rect l="l" t="t" r="r" b="b"/>
            <a:pathLst>
              <a:path w="510091" h="510091">
                <a:moveTo>
                  <a:pt x="0" y="0"/>
                </a:moveTo>
                <a:lnTo>
                  <a:pt x="510091" y="0"/>
                </a:lnTo>
                <a:lnTo>
                  <a:pt x="510091" y="510090"/>
                </a:lnTo>
                <a:lnTo>
                  <a:pt x="0" y="510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5710195" y="5753753"/>
            <a:ext cx="421513" cy="398059"/>
          </a:xfrm>
          <a:custGeom>
            <a:avLst/>
            <a:gdLst/>
            <a:ahLst/>
            <a:cxnLst/>
            <a:rect l="l" t="t" r="r" b="b"/>
            <a:pathLst>
              <a:path w="421513" h="398059">
                <a:moveTo>
                  <a:pt x="0" y="0"/>
                </a:moveTo>
                <a:lnTo>
                  <a:pt x="421512" y="0"/>
                </a:lnTo>
                <a:lnTo>
                  <a:pt x="421512" y="398059"/>
                </a:lnTo>
                <a:lnTo>
                  <a:pt x="0" y="398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5736916" y="4723541"/>
            <a:ext cx="4747695" cy="51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93" spc="-57">
                <a:solidFill>
                  <a:srgbClr val="145DA0"/>
                </a:solidFill>
                <a:latin typeface="Poppins Bold"/>
              </a:rPr>
              <a:t>Canais de Comunicação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63347" y="5240841"/>
            <a:ext cx="4069598" cy="375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954"/>
              </a:lnSpc>
              <a:spcBef>
                <a:spcPct val="0"/>
              </a:spcBef>
            </a:pPr>
            <a:r>
              <a:rPr lang="en-US" sz="2110" spc="-42">
                <a:solidFill>
                  <a:srgbClr val="145DA0"/>
                </a:solidFill>
                <a:latin typeface="Poppins Italics"/>
              </a:rPr>
              <a:t>EletroNet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73438" y="6281864"/>
            <a:ext cx="3788059" cy="30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 dirty="0">
                <a:solidFill>
                  <a:srgbClr val="051D40"/>
                </a:solidFill>
                <a:latin typeface="Poppins"/>
              </a:rPr>
              <a:t>suporteeletronet@gmail.com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3438" y="5761462"/>
            <a:ext cx="3559508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051D40"/>
                </a:solidFill>
                <a:latin typeface="Poppins"/>
              </a:rPr>
              <a:t>(11)98576-3548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73438" y="6832545"/>
            <a:ext cx="3788059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051D40"/>
                </a:solidFill>
                <a:latin typeface="Poppins"/>
              </a:rPr>
              <a:t>@eletro.net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344</Words>
  <Application>Microsoft Office PowerPoint</Application>
  <PresentationFormat>Personalizar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22" baseType="lpstr">
      <vt:lpstr>Open Sans Bold Italics</vt:lpstr>
      <vt:lpstr>Cormorant Garamond Italics</vt:lpstr>
      <vt:lpstr>Poppins</vt:lpstr>
      <vt:lpstr>Calibri</vt:lpstr>
      <vt:lpstr>Open Sans Light Italics</vt:lpstr>
      <vt:lpstr>Rundeck</vt:lpstr>
      <vt:lpstr>Cormorant Garamond Bold Italics</vt:lpstr>
      <vt:lpstr>Poppins Bold</vt:lpstr>
      <vt:lpstr>Arial</vt:lpstr>
      <vt:lpstr>Poppins Italics</vt:lpstr>
      <vt:lpstr>Open Sans</vt:lpstr>
      <vt:lpstr>Open Sans Italics</vt:lpstr>
      <vt:lpstr>Open Sans Extra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cp:lastModifiedBy>VICTOR DOS SANTOS DA SILVA</cp:lastModifiedBy>
  <cp:revision>4</cp:revision>
  <dcterms:created xsi:type="dcterms:W3CDTF">2006-08-16T00:00:00Z</dcterms:created>
  <dcterms:modified xsi:type="dcterms:W3CDTF">2024-06-17T02:17:32Z</dcterms:modified>
  <dc:identifier>DAGHwnJODAA</dc:identifier>
</cp:coreProperties>
</file>